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58" r:id="rId5"/>
    <p:sldId id="259" r:id="rId6"/>
    <p:sldId id="270" r:id="rId7"/>
    <p:sldId id="261" r:id="rId8"/>
    <p:sldId id="269" r:id="rId9"/>
    <p:sldId id="268" r:id="rId10"/>
    <p:sldId id="262" r:id="rId11"/>
    <p:sldId id="263" r:id="rId12"/>
    <p:sldId id="265" r:id="rId13"/>
    <p:sldId id="26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963" autoAdjust="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2793F-0697-44A1-8E0F-87059B159602}" type="datetimeFigureOut">
              <a:rPr lang="en-CA" smtClean="0"/>
              <a:t>2018-05-11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BF03B-138B-446F-8CF4-53F0B94D7E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75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l.ca/LegisInfo/BillDetails.aspx?Language=E&amp;billId=888626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10D5-FF5C-4697-9E1C-AC3EAAA79C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75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If</a:t>
            </a:r>
            <a:r>
              <a:rPr lang="en-US" baseline="0" dirty="0" smtClean="0"/>
              <a:t> a positive test for cannabis is reported, there can be consequences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Sanction can be as high as a four-year ban from sport if it is determined that the athlete was intentionally using the substance to gain a performance-enhancing benefit</a:t>
            </a:r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2 year sanction with possibility of reduction when it is determined that there</a:t>
            </a:r>
            <a:r>
              <a:rPr lang="en-US" baseline="0" dirty="0" smtClean="0"/>
              <a:t> was no intent to gain a performance-enhancing benefit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possibility of a reduction is entirely </a:t>
            </a:r>
            <a:r>
              <a:rPr lang="en-US" dirty="0" smtClean="0"/>
              <a:t>based on</a:t>
            </a:r>
            <a:r>
              <a:rPr lang="en-US" baseline="0" dirty="0" smtClean="0"/>
              <a:t> specific facts of the case. For example, timing of ingestion, circumstances of the positive test, etc.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bottom line here is not to expect a reduction in the length or severity of a sanction</a:t>
            </a:r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No matter the length</a:t>
            </a:r>
            <a:r>
              <a:rPr lang="en-CA" baseline="0" dirty="0" smtClean="0"/>
              <a:t> of the sanction, a positive test for cannabis can result in </a:t>
            </a:r>
            <a:r>
              <a:rPr lang="en-CA" dirty="0" smtClean="0"/>
              <a:t>prizes</a:t>
            </a:r>
            <a:r>
              <a:rPr lang="en-CA" dirty="0"/>
              <a:t>, award money, records, etc. </a:t>
            </a:r>
            <a:r>
              <a:rPr lang="en-CA" dirty="0" smtClean="0"/>
              <a:t>being stripped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10D5-FF5C-4697-9E1C-AC3EAAA79C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23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/>
              <a:t>Despite impending </a:t>
            </a:r>
            <a:r>
              <a:rPr lang="en-CA" dirty="0" smtClean="0"/>
              <a:t>legalization in Canada, </a:t>
            </a:r>
            <a:r>
              <a:rPr lang="en-CA" dirty="0"/>
              <a:t>cannabis </a:t>
            </a:r>
            <a:r>
              <a:rPr lang="en-CA" dirty="0" smtClean="0"/>
              <a:t>continues </a:t>
            </a:r>
            <a:r>
              <a:rPr lang="en-CA" dirty="0"/>
              <a:t>to be prohibited in sport </a:t>
            </a:r>
            <a:endParaRPr lang="en-CA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The specific legislation is “Bill </a:t>
            </a:r>
            <a:r>
              <a:rPr lang="en-CA" dirty="0"/>
              <a:t>C-45 - An Act respecting cannabis and to amend the Controlled Drugs and Substances Act, the Criminal Code and other </a:t>
            </a:r>
            <a:r>
              <a:rPr lang="en-CA" dirty="0" smtClean="0"/>
              <a:t>Acts”</a:t>
            </a:r>
            <a:endParaRPr lang="en-CA" dirty="0"/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u="sng" dirty="0">
                <a:hlinkClick r:id="rId3"/>
              </a:rPr>
              <a:t>http://www.parl.ca/LegisInfo/BillDetails.aspx?Language=E&amp;billId=8886269</a:t>
            </a:r>
            <a:endParaRPr lang="en-CA" u="sng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Important </a:t>
            </a:r>
            <a:r>
              <a:rPr lang="en-CA" dirty="0"/>
              <a:t>to emphasize: </a:t>
            </a:r>
            <a:r>
              <a:rPr lang="en-CA" b="1" dirty="0"/>
              <a:t>the legal status in Canada does not affect the status of cannabinoids on the WADA Prohibited </a:t>
            </a:r>
            <a:r>
              <a:rPr lang="en-CA" b="1" dirty="0" smtClean="0"/>
              <a:t>List</a:t>
            </a:r>
            <a:endParaRPr lang="en-CA" b="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10D5-FF5C-4697-9E1C-AC3EAAA79C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9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To conclude: cannabis is still prohibited in-competition in sport even when legal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In-competition</a:t>
            </a:r>
            <a:r>
              <a:rPr lang="en-US" baseline="0" dirty="0" smtClean="0"/>
              <a:t> doesn’t mean used during competition, it means present in your urine or blood sample when tested in competition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Athletes are held liable for anything found in their sample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Avoid cannabis use if possible – abstinence is the only way to be sure to avoid a positive 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If you choose not to abstain, minimize your risk through the steps we talked about – look for alternatives, reduce your intake if you’re a regular user, avoid it entirely in the month leading up to competition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baseline="0" dirty="0" smtClean="0"/>
              <a:t>This is a good place to refer athletes to your organization or institution’s health and/or substance abuse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If you have a prescription for a cannabis product,</a:t>
            </a:r>
            <a:r>
              <a:rPr lang="en-US" baseline="0" dirty="0" smtClean="0"/>
              <a:t> collect all of the documentation, apply for an exemption, and declare it if you’re tested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10D5-FF5C-4697-9E1C-AC3EAAA79C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83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You can find more information about cannabis on the Canadian</a:t>
            </a:r>
            <a:r>
              <a:rPr lang="en-CA" baseline="0" dirty="0" smtClean="0"/>
              <a:t> Centre for Ethics in Sport’s website at cces.ca/cannabis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You can look up any</a:t>
            </a:r>
            <a:r>
              <a:rPr lang="en-CA" baseline="0" dirty="0" smtClean="0"/>
              <a:t> drug’s status on the Global DRO website – globaldro.com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If you’re using a prohibited medication, you can find out what you need to do next using the Medical Exemption Wizard – cces.ca/</a:t>
            </a:r>
            <a:r>
              <a:rPr lang="en-CA" baseline="0" dirty="0" err="1" smtClean="0"/>
              <a:t>mewizard</a:t>
            </a:r>
            <a:endParaRPr lang="en-CA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And if you have additional questions about anything we’ve talked about today you can email substances@cces.ca – the Athlete Services Team at the Canadian Centre for Ethics in Sport will address your inquiry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BF03B-138B-446F-8CF4-53F0B94D7ED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0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Topics of today’s 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Prohibition, including: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The history of the</a:t>
            </a:r>
            <a:r>
              <a:rPr lang="en-CA" baseline="0" dirty="0" smtClean="0"/>
              <a:t> prohibition of cannabis in sport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Why it’s prohibited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More information about active substances in cannabis</a:t>
            </a:r>
            <a:endParaRPr lang="en-CA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Common Questions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We’ll address some of the more frequent questions that are asked</a:t>
            </a:r>
            <a:r>
              <a:rPr lang="en-CA" baseline="0" dirty="0" smtClean="0"/>
              <a:t> about cannabis</a:t>
            </a:r>
            <a:endParaRPr lang="en-CA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Violations and Sanctions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What happens if you’re found with cannabis in your urine or blood sample after</a:t>
            </a:r>
            <a:r>
              <a:rPr lang="en-CA" baseline="0" dirty="0" smtClean="0"/>
              <a:t> doping control</a:t>
            </a:r>
            <a:endParaRPr lang="en-CA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Legalization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What this means for cannabis in sport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BF03B-138B-446F-8CF4-53F0B94D7ED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611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/>
              <a:t>Cannabis has been on the </a:t>
            </a:r>
            <a:r>
              <a:rPr lang="en-CA" dirty="0" smtClean="0"/>
              <a:t>World Anti-Doping Agency</a:t>
            </a:r>
            <a:r>
              <a:rPr lang="en-CA" baseline="0" dirty="0" smtClean="0"/>
              <a:t> (WADA)’s </a:t>
            </a:r>
            <a:r>
              <a:rPr lang="en-CA" dirty="0" smtClean="0"/>
              <a:t>Prohibited </a:t>
            </a:r>
            <a:r>
              <a:rPr lang="en-CA" dirty="0"/>
              <a:t>List since 2004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/>
              <a:t>How is a substance added to the prohibited list? It must meet at least two of the following three criteria</a:t>
            </a:r>
            <a:r>
              <a:rPr lang="en-CA" dirty="0" smtClean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substance has the potential to enhance or enhances sport performance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substance represents an actual or potential health risk to the athlete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Use of the substance violates the spirit of sport</a:t>
            </a:r>
            <a:endParaRPr lang="en-CA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Ask the group: Where does cannabis fall in these criteria?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The following can be used to prompt</a:t>
            </a:r>
            <a:r>
              <a:rPr lang="en-CA" baseline="0" dirty="0" smtClean="0"/>
              <a:t> discussion and/or confirm discussion. Note that this is not exhaustive – encourage the group to explore the topic</a:t>
            </a:r>
            <a:endParaRPr lang="en-CA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It has the potential to enhance, or does enhance, performance – we’ll come back to this one on the next slide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It represents an actual or potential health risk to the athlete – while it may have fewer health risks than other recreational drugs, it’s still not a health food – especially when smoked. Health Canada</a:t>
            </a:r>
            <a:r>
              <a:rPr lang="en-CA" baseline="0" dirty="0" smtClean="0"/>
              <a:t> especially cautions against use under the age of 25</a:t>
            </a:r>
            <a:endParaRPr lang="en-CA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It violates the spirit of sport – it’s illegal in most markets; if you’re under the influence during competition, it demonstrates a lack of respect for opponents, and presents a potential safety risk for you and others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10D5-FF5C-4697-9E1C-AC3EAAA79C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91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0" dirty="0" smtClean="0"/>
              <a:t>Even if the other two criteria (actual or potential</a:t>
            </a:r>
            <a:r>
              <a:rPr lang="en-CA" b="0" baseline="0" dirty="0" smtClean="0"/>
              <a:t> health harm, violates spirit of sport</a:t>
            </a:r>
            <a:r>
              <a:rPr lang="en-CA" b="0" dirty="0" smtClean="0"/>
              <a:t>) didn’t exist, let’s talk through the first 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0" dirty="0" smtClean="0"/>
              <a:t>What might its value be as a performance enhancer?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b="0" dirty="0" smtClean="0"/>
              <a:t>e.g.</a:t>
            </a:r>
            <a:r>
              <a:rPr lang="en-CA" b="0" dirty="0"/>
              <a:t> relaxation, help with recovery (i.e. anti-inflammatory effects), calming effect/anxiety management, pain management, etc.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0" dirty="0" smtClean="0"/>
              <a:t>Which sports </a:t>
            </a:r>
            <a:r>
              <a:rPr lang="en-CA" b="0" dirty="0"/>
              <a:t>might that help in? 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b="0" dirty="0"/>
              <a:t>e.g. football – pain management; shooting sports – calmed nerves; anxiety management – diving, ski jumping</a:t>
            </a:r>
            <a:endParaRPr lang="en-CA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0" dirty="0" smtClean="0"/>
              <a:t>Depending </a:t>
            </a:r>
            <a:r>
              <a:rPr lang="en-CA" b="0" dirty="0"/>
              <a:t>on the sport and the usage, it can be – or used with the </a:t>
            </a:r>
            <a:r>
              <a:rPr lang="en-CA" b="0" i="1" dirty="0"/>
              <a:t>intent </a:t>
            </a:r>
            <a:r>
              <a:rPr lang="en-CA" b="0" dirty="0"/>
              <a:t>that it will help </a:t>
            </a:r>
            <a:r>
              <a:rPr lang="en-CA" b="0" dirty="0" smtClean="0"/>
              <a:t>performance, and athletes have reported doing just this</a:t>
            </a:r>
            <a:endParaRPr lang="en-CA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="0" dirty="0" smtClean="0"/>
              <a:t>If </a:t>
            </a:r>
            <a:r>
              <a:rPr lang="en-CA" b="0" dirty="0"/>
              <a:t>it’s used with a therapeutic intent, without being approved for that purpose via an exemption, it’s not considered medically justified and will not be </a:t>
            </a:r>
            <a:r>
              <a:rPr lang="en-CA" b="0" dirty="0" smtClean="0"/>
              <a:t>permitted</a:t>
            </a: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10D5-FF5C-4697-9E1C-AC3EAAA79C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58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/>
              <a:t>Any form of consumption – any route of administration, as listed in the Global DRO – is </a:t>
            </a:r>
            <a:r>
              <a:rPr lang="en-CA" dirty="0" smtClean="0"/>
              <a:t>prohibited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This</a:t>
            </a:r>
            <a:r>
              <a:rPr lang="en-CA" baseline="0" dirty="0" smtClean="0"/>
              <a:t> can include s</a:t>
            </a:r>
            <a:r>
              <a:rPr lang="en-CA" dirty="0" smtClean="0"/>
              <a:t>moking</a:t>
            </a:r>
            <a:r>
              <a:rPr lang="en-CA" dirty="0"/>
              <a:t>, vaping, edibles, etc</a:t>
            </a:r>
            <a:r>
              <a:rPr lang="en-CA" dirty="0" smtClean="0"/>
              <a:t>.</a:t>
            </a:r>
            <a:endParaRPr lang="en-CA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Cannabis </a:t>
            </a:r>
            <a:r>
              <a:rPr lang="en-CA" dirty="0"/>
              <a:t>is banned in-competition only 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dirty="0"/>
              <a:t>Having </a:t>
            </a:r>
            <a:r>
              <a:rPr lang="en-CA" dirty="0" smtClean="0"/>
              <a:t>even a </a:t>
            </a:r>
            <a:r>
              <a:rPr lang="en-CA" dirty="0"/>
              <a:t>trace of cannabis (over the threshold limit) in your </a:t>
            </a:r>
            <a:r>
              <a:rPr lang="en-CA" dirty="0" smtClean="0"/>
              <a:t>urine or blood sample </a:t>
            </a:r>
            <a:r>
              <a:rPr lang="en-CA" dirty="0"/>
              <a:t>during the ‘in-competition’ period is prohibited.  This should be emphasized as </a:t>
            </a:r>
            <a:r>
              <a:rPr lang="en-CA" dirty="0" smtClean="0"/>
              <a:t>many athletes </a:t>
            </a:r>
            <a:r>
              <a:rPr lang="en-CA" dirty="0"/>
              <a:t>think that consuming the product on game day is the only </a:t>
            </a:r>
            <a:r>
              <a:rPr lang="en-CA" dirty="0" smtClean="0"/>
              <a:t>prohibition</a:t>
            </a:r>
            <a:endParaRPr lang="en-CA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Cannabis is what we call a </a:t>
            </a:r>
            <a:r>
              <a:rPr lang="en-CA" dirty="0"/>
              <a:t>threshold substance 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dirty="0" smtClean="0"/>
              <a:t>This means that</a:t>
            </a:r>
            <a:r>
              <a:rPr lang="en-CA" baseline="0" dirty="0" smtClean="0"/>
              <a:t> a sample that contains cannabis below a certain concentration won’t be reported as a positive test by the lab</a:t>
            </a:r>
            <a:endParaRPr lang="en-CA" dirty="0" smtClean="0"/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dirty="0" smtClean="0"/>
              <a:t>The </a:t>
            </a:r>
            <a:r>
              <a:rPr lang="en-CA" dirty="0"/>
              <a:t>threshold was </a:t>
            </a:r>
            <a:r>
              <a:rPr lang="en-CA" dirty="0" smtClean="0"/>
              <a:t>raised in 2013 to </a:t>
            </a:r>
            <a:r>
              <a:rPr lang="en-CA" dirty="0"/>
              <a:t>help prevent </a:t>
            </a:r>
            <a:r>
              <a:rPr lang="en-CA" dirty="0" smtClean="0"/>
              <a:t>adverse analytic findings (AAFs) for very low concentrations of cannabis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dirty="0" smtClean="0"/>
              <a:t>See</a:t>
            </a:r>
            <a:r>
              <a:rPr lang="en-CA" dirty="0"/>
              <a:t>: Ross </a:t>
            </a:r>
            <a:r>
              <a:rPr lang="en-CA" dirty="0" err="1"/>
              <a:t>Rebagliati</a:t>
            </a:r>
            <a:r>
              <a:rPr lang="en-CA" dirty="0"/>
              <a:t>, Snowboarder Nagano ’98 Winter Olympics – tested positive for </a:t>
            </a:r>
            <a:r>
              <a:rPr lang="en-CA" dirty="0" smtClean="0"/>
              <a:t>a small amount of cannabis and </a:t>
            </a:r>
            <a:r>
              <a:rPr lang="en-CA" dirty="0"/>
              <a:t>claimed second-hand </a:t>
            </a:r>
            <a:r>
              <a:rPr lang="en-CA" dirty="0" smtClean="0"/>
              <a:t>exposure</a:t>
            </a:r>
            <a:endParaRPr lang="en-CA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Many people hear that the threshold was raised and think</a:t>
            </a:r>
            <a:r>
              <a:rPr lang="en-CA" baseline="0" dirty="0" smtClean="0"/>
              <a:t> that gives them licence to use cannabis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They </a:t>
            </a:r>
            <a:r>
              <a:rPr lang="en-CA" dirty="0" smtClean="0"/>
              <a:t>underestimate </a:t>
            </a:r>
            <a:r>
              <a:rPr lang="en-CA" dirty="0"/>
              <a:t>how low the threshold remains and how easy it is to test positive by using cannabis close to </a:t>
            </a:r>
            <a:r>
              <a:rPr lang="en-CA" dirty="0" smtClean="0"/>
              <a:t>competition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10D5-FF5C-4697-9E1C-AC3EAAA79C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9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There are two main substances in most strains of cannabis, THC and CBD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THC is the cannabinoid that is banned on the Prohibited List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On</a:t>
            </a:r>
            <a:r>
              <a:rPr lang="en-CA" baseline="0" dirty="0" smtClean="0"/>
              <a:t> medical products, the concentration of each is listed; on black-market products, concentrations are imprecise and possibly inaccurate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As</a:t>
            </a:r>
            <a:r>
              <a:rPr lang="en-CA" baseline="0" dirty="0" smtClean="0"/>
              <a:t> of January 1, 2018, WADA has removed </a:t>
            </a:r>
            <a:r>
              <a:rPr lang="en-CA" baseline="0" dirty="0" err="1" smtClean="0"/>
              <a:t>cannabidiol</a:t>
            </a:r>
            <a:r>
              <a:rPr lang="en-CA" baseline="0" dirty="0" smtClean="0"/>
              <a:t> (CBD) from the Prohibited List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This is the substance often promoted as having therapeutic effects, and is often sold as an oil</a:t>
            </a:r>
            <a:endParaRPr lang="en-CA" dirty="0" smtClean="0"/>
          </a:p>
          <a:p>
            <a:pPr marL="171430" lvl="0" indent="-171445">
              <a:buFont typeface="Arial" panose="020B0604020202020204" pitchFamily="34" charset="0"/>
              <a:buChar char="•"/>
            </a:pPr>
            <a:r>
              <a:rPr lang="en-CA" dirty="0" smtClean="0"/>
              <a:t>That said – even CBD products can still contain traces of THC! </a:t>
            </a:r>
          </a:p>
          <a:p>
            <a:pPr marL="171430" lvl="0" indent="-171445">
              <a:buFont typeface="Arial" panose="020B0604020202020204" pitchFamily="34" charset="0"/>
              <a:buChar char="•"/>
            </a:pPr>
            <a:r>
              <a:rPr lang="en-CA" dirty="0" smtClean="0"/>
              <a:t>They should only be used for medically-justified reasons</a:t>
            </a:r>
          </a:p>
          <a:p>
            <a:pPr marL="171430" lvl="0" indent="-171445">
              <a:buFont typeface="Arial" panose="020B0604020202020204" pitchFamily="34" charset="0"/>
              <a:buChar char="•"/>
            </a:pPr>
            <a:r>
              <a:rPr lang="en-CA" dirty="0" smtClean="0"/>
              <a:t>If a CBD product is being used because of a prescription, </a:t>
            </a:r>
            <a:r>
              <a:rPr lang="en-CA" b="1" dirty="0" smtClean="0"/>
              <a:t>it should be disclosed during </a:t>
            </a:r>
            <a:r>
              <a:rPr lang="en-CA" b="1" baseline="0" dirty="0" smtClean="0"/>
              <a:t>doping control</a:t>
            </a:r>
            <a:endParaRPr lang="en-CA" b="0" baseline="0" dirty="0" smtClean="0"/>
          </a:p>
          <a:p>
            <a:pPr marL="171430" lvl="0" indent="-171445">
              <a:buFont typeface="Arial" panose="020B0604020202020204" pitchFamily="34" charset="0"/>
              <a:buChar char="•"/>
            </a:pPr>
            <a:r>
              <a:rPr lang="en-CA" b="0" baseline="0" dirty="0" smtClean="0"/>
              <a:t>And if a CBD product has a known quantity of THC in it, apply for a medical exemption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BF03B-138B-446F-8CF4-53F0B94D7ED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434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CA" dirty="0"/>
              <a:t>Common question from the sport community: </a:t>
            </a:r>
          </a:p>
          <a:p>
            <a:pPr lvl="0"/>
            <a:endParaRPr lang="en-CA" dirty="0"/>
          </a:p>
          <a:p>
            <a:pPr marL="228593" indent="-228593">
              <a:buFont typeface="+mj-lt"/>
              <a:buAutoNum type="arabicPeriod"/>
            </a:pPr>
            <a:r>
              <a:rPr lang="en-CA" dirty="0"/>
              <a:t>What is the clearance time? 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dirty="0"/>
              <a:t>Marijuana is fat-soluble and has inconsistent retention and clearance times depending on the balance of THC/CBD in the strain, the amount smoked, and the individual’s own physiology. </a:t>
            </a:r>
            <a:r>
              <a:rPr lang="en-CA" b="1" dirty="0"/>
              <a:t>We can’t </a:t>
            </a:r>
            <a:r>
              <a:rPr lang="en-CA" b="1" dirty="0" smtClean="0"/>
              <a:t>predict clearance </a:t>
            </a:r>
            <a:r>
              <a:rPr lang="en-CA" b="1" dirty="0"/>
              <a:t>times or predict the amount that will appear in a sample following </a:t>
            </a:r>
            <a:r>
              <a:rPr lang="en-CA" b="1" dirty="0" smtClean="0"/>
              <a:t>use</a:t>
            </a:r>
          </a:p>
          <a:p>
            <a:pPr marL="628630" marR="0" lvl="1" indent="-17144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i="0" dirty="0" smtClean="0"/>
              <a:t>Bottom line: We don’t know. We cannot give exact clearance times or predict the amount that will appear in a sample following use</a:t>
            </a:r>
            <a:endParaRPr lang="en-CA" dirty="0"/>
          </a:p>
          <a:p>
            <a:pPr marL="228593" indent="-228593">
              <a:buFont typeface="+mj-lt"/>
              <a:buAutoNum type="arabicPeriod"/>
            </a:pPr>
            <a:r>
              <a:rPr lang="en-CA" dirty="0"/>
              <a:t>Medical use or self-medication?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dirty="0" smtClean="0"/>
              <a:t>What is the difference </a:t>
            </a:r>
            <a:r>
              <a:rPr lang="en-CA" dirty="0"/>
              <a:t>between the </a:t>
            </a:r>
            <a:r>
              <a:rPr lang="en-CA" dirty="0" smtClean="0"/>
              <a:t>two?</a:t>
            </a:r>
            <a:r>
              <a:rPr lang="en-CA" baseline="0" dirty="0" smtClean="0"/>
              <a:t> Medical use is done under advisement from a doctor and with a prescription; self-medication can be therapeutic in intent but is not done with a doctor’s advisement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dirty="0" smtClean="0"/>
              <a:t>Medical </a:t>
            </a:r>
            <a:r>
              <a:rPr lang="en-CA" dirty="0"/>
              <a:t>exemptions do exist; however, criteria for the legitimate use of medical marijuana are VERY </a:t>
            </a:r>
            <a:r>
              <a:rPr lang="en-CA" dirty="0" smtClean="0"/>
              <a:t>strict</a:t>
            </a:r>
          </a:p>
          <a:p>
            <a:pPr marL="628630" lvl="1" indent="-171445">
              <a:buFont typeface="Arial" panose="020B0604020202020204" pitchFamily="34" charset="0"/>
              <a:buChar char="•"/>
            </a:pPr>
            <a:r>
              <a:rPr lang="en-CA" dirty="0" smtClean="0"/>
              <a:t>Bottom line: No, not without a medical exemption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10D5-FF5C-4697-9E1C-AC3EAAA79C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6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This is a fairly common question too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So let’s say you do use cannabis by</a:t>
            </a:r>
            <a:r>
              <a:rPr lang="en-CA" baseline="0" dirty="0" smtClean="0"/>
              <a:t> smoking, vaping, as edibles, whatever… How do you avoid testing positive?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 smtClean="0"/>
              <a:t>Well, you</a:t>
            </a:r>
            <a:r>
              <a:rPr lang="en-CA" baseline="0" dirty="0" smtClean="0"/>
              <a:t> don’t. There’s no way to be sure, unless your use was a really long time before the test occurs. Again, we don’t know what the timeline might be for a given individual.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So the only way to 100% avoid a positive test is by not using.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BF03B-138B-446F-8CF4-53F0B94D7ED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307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That said, we can do some things to minimize</a:t>
            </a:r>
            <a:r>
              <a:rPr lang="en-CA" baseline="0" dirty="0" smtClean="0"/>
              <a:t> risk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First thing that needs to be said: </a:t>
            </a:r>
            <a:r>
              <a:rPr lang="en-CA" b="1" baseline="0" dirty="0" smtClean="0"/>
              <a:t>It is at your own risk if you, as an athlete, choose to use cannabis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If you</a:t>
            </a:r>
            <a:r>
              <a:rPr lang="en-CA" baseline="0" dirty="0" smtClean="0"/>
              <a:t> use cannabis for therapeutic purposes, talk to your doctor about non-prohibited alternatives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If it’s the only treatment that works for a diagnosed ailment, then apply for a medical exemption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If you’re using it recreationally, make sure that you’re using it in a way that isn’t habitual or abusive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Avoid consuming cannabis in a competition period. This doesn’t just mean</a:t>
            </a:r>
            <a:r>
              <a:rPr lang="en-CA" baseline="0" dirty="0" smtClean="0"/>
              <a:t> on the day of the event – competition periods vary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If you’re an athlete who’s subject to testing </a:t>
            </a:r>
            <a:r>
              <a:rPr lang="en-CA" dirty="0" smtClean="0"/>
              <a:t>and you’re still committed to using cannabis</a:t>
            </a:r>
            <a:r>
              <a:rPr lang="en-CA" baseline="0" dirty="0" smtClean="0"/>
              <a:t>, ensure that consumption is a minimum of 30 days before the start of a competition period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 smtClean="0"/>
              <a:t>This is not a recipe to prevent a positive test. It is not 100% unless you stop using entirely long enough in advance while subject to testing, or are using it with a medical exemption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BF03B-138B-446F-8CF4-53F0B94D7ED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910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ces.ca/cannabi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bstances@cces.ca" TargetMode="External"/><Relationship Id="rId5" Type="http://schemas.openxmlformats.org/officeDocument/2006/relationships/hyperlink" Target="http://cces.ca/mewizard" TargetMode="External"/><Relationship Id="rId4" Type="http://schemas.openxmlformats.org/officeDocument/2006/relationships/hyperlink" Target="http://globaldro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Cannabis in Sport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527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Cannabis - Violations &amp; 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sanctions:</a:t>
            </a:r>
          </a:p>
          <a:p>
            <a:pPr lvl="1"/>
            <a:r>
              <a:rPr lang="en-US" dirty="0" smtClean="0"/>
              <a:t>Ranges from a warning to a 4-year ban</a:t>
            </a:r>
          </a:p>
          <a:p>
            <a:pPr lvl="1"/>
            <a:r>
              <a:rPr lang="en-US" dirty="0" smtClean="0"/>
              <a:t>Awards, records can be stripped no matter the sanction</a:t>
            </a:r>
          </a:p>
          <a:p>
            <a:pPr lvl="2"/>
            <a:r>
              <a:rPr lang="en-US" dirty="0" smtClean="0"/>
              <a:t>Even if the sanction is only a warning!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4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Pending Legalization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Legalization ≠ End to Prohibition</a:t>
            </a:r>
          </a:p>
          <a:p>
            <a:pPr lvl="1"/>
            <a:r>
              <a:rPr lang="en-US" sz="2200" dirty="0" smtClean="0"/>
              <a:t>Bill C-45 – </a:t>
            </a:r>
            <a:r>
              <a:rPr lang="en-US" sz="2200" i="1" dirty="0" smtClean="0"/>
              <a:t>An act respecting cannabis and to amend the Controlled Drugs and Substances Act, the Criminal Code and other Acts</a:t>
            </a:r>
            <a:endParaRPr lang="en-US" sz="2200" dirty="0" smtClean="0"/>
          </a:p>
          <a:p>
            <a:r>
              <a:rPr lang="en-US" dirty="0" smtClean="0"/>
              <a:t>WADA is a global organization and does not change the List because of changes to Canadian law. </a:t>
            </a:r>
          </a:p>
        </p:txBody>
      </p:sp>
    </p:spTree>
    <p:extLst>
      <p:ext uri="{BB962C8B-B14F-4D97-AF65-F5344CB8AC3E}">
        <p14:creationId xmlns:p14="http://schemas.microsoft.com/office/powerpoint/2010/main" val="175543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Bottom</a:t>
            </a:r>
            <a:r>
              <a:rPr lang="fr-CA" dirty="0" smtClean="0"/>
              <a:t> Line…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Cannabis remains prohibited, even when legal</a:t>
            </a:r>
          </a:p>
          <a:p>
            <a:r>
              <a:rPr lang="en-US" dirty="0" smtClean="0"/>
              <a:t>Athletes remain liable for anything found in their sample, regardless of intent and timing</a:t>
            </a:r>
          </a:p>
          <a:p>
            <a:r>
              <a:rPr lang="en-US" dirty="0" smtClean="0"/>
              <a:t>The only way to 100% avoid a positive test is abstinence</a:t>
            </a:r>
          </a:p>
          <a:p>
            <a:r>
              <a:rPr lang="en-US" dirty="0" smtClean="0"/>
              <a:t>If the decision is made to use anyway, take steps to minimize risk</a:t>
            </a:r>
          </a:p>
          <a:p>
            <a:r>
              <a:rPr lang="en-US" dirty="0" smtClean="0"/>
              <a:t>For legitimate medical use, keep proper documentation, apply for a medical exemption, and declare use on the Doping Control Form</a:t>
            </a:r>
          </a:p>
        </p:txBody>
      </p:sp>
    </p:spTree>
    <p:extLst>
      <p:ext uri="{BB962C8B-B14F-4D97-AF65-F5344CB8AC3E}">
        <p14:creationId xmlns:p14="http://schemas.microsoft.com/office/powerpoint/2010/main" val="102203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Resources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Cannabis in Sport – </a:t>
            </a:r>
            <a:r>
              <a:rPr lang="en-CA" dirty="0" smtClean="0">
                <a:hlinkClick r:id="rId3"/>
              </a:rPr>
              <a:t>cces.ca/cannabis</a:t>
            </a:r>
            <a:endParaRPr lang="en-CA" dirty="0" smtClean="0"/>
          </a:p>
          <a:p>
            <a:r>
              <a:rPr lang="en-CA" dirty="0" smtClean="0"/>
              <a:t>Global DRO – </a:t>
            </a:r>
            <a:r>
              <a:rPr lang="en-CA" dirty="0" smtClean="0">
                <a:hlinkClick r:id="rId4"/>
              </a:rPr>
              <a:t>globaldro.com</a:t>
            </a:r>
            <a:r>
              <a:rPr lang="en-CA" dirty="0" smtClean="0"/>
              <a:t> </a:t>
            </a:r>
          </a:p>
          <a:p>
            <a:r>
              <a:rPr lang="en-CA" dirty="0" smtClean="0"/>
              <a:t>Medical Exemption Wizard – </a:t>
            </a:r>
            <a:r>
              <a:rPr lang="en-CA" dirty="0" smtClean="0">
                <a:hlinkClick r:id="rId5"/>
              </a:rPr>
              <a:t>cces.ca/</a:t>
            </a:r>
            <a:r>
              <a:rPr lang="en-CA" dirty="0" err="1" smtClean="0">
                <a:hlinkClick r:id="rId5"/>
              </a:rPr>
              <a:t>mewizard</a:t>
            </a:r>
            <a:r>
              <a:rPr lang="en-CA" dirty="0" smtClean="0"/>
              <a:t> </a:t>
            </a:r>
          </a:p>
          <a:p>
            <a:r>
              <a:rPr lang="en-CA" dirty="0" smtClean="0"/>
              <a:t>Questions? Email </a:t>
            </a:r>
            <a:r>
              <a:rPr lang="en-CA" dirty="0" smtClean="0">
                <a:hlinkClick r:id="rId6"/>
              </a:rPr>
              <a:t>substances@cces.ca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216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Prohibition</a:t>
            </a:r>
          </a:p>
          <a:p>
            <a:r>
              <a:rPr lang="en-CA" dirty="0" smtClean="0"/>
              <a:t>Common Questions</a:t>
            </a:r>
          </a:p>
          <a:p>
            <a:r>
              <a:rPr lang="en-CA" dirty="0" smtClean="0"/>
              <a:t>Violations and Sanctions</a:t>
            </a:r>
          </a:p>
          <a:p>
            <a:r>
              <a:rPr lang="en-CA" dirty="0" smtClean="0"/>
              <a:t>Legalization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701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Cannabinoids have been on the WADA Prohibited List since 2004</a:t>
            </a:r>
          </a:p>
          <a:p>
            <a:r>
              <a:rPr lang="en-US" dirty="0" smtClean="0"/>
              <a:t>Prohibited List inclusion criteria:</a:t>
            </a:r>
          </a:p>
          <a:p>
            <a:pPr lvl="1"/>
            <a:r>
              <a:rPr lang="en-US" dirty="0" smtClean="0"/>
              <a:t>The substance must meet two of the following:</a:t>
            </a:r>
          </a:p>
          <a:p>
            <a:pPr lvl="2"/>
            <a:r>
              <a:rPr lang="en-US" dirty="0" smtClean="0"/>
              <a:t>Has the potential to enhance sport performance</a:t>
            </a:r>
          </a:p>
          <a:p>
            <a:pPr lvl="2"/>
            <a:r>
              <a:rPr lang="en-US" dirty="0" smtClean="0"/>
              <a:t>Represents an actual or potential health risk to the athlete</a:t>
            </a:r>
          </a:p>
          <a:p>
            <a:pPr lvl="2"/>
            <a:r>
              <a:rPr lang="en-US" dirty="0" smtClean="0"/>
              <a:t>Violates the spirit of sport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Discussion: Where does cannabis fall in these criteria?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8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3820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“But it’s not performance-enhancing…”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attitude in the sport community</a:t>
            </a:r>
          </a:p>
          <a:p>
            <a:r>
              <a:rPr lang="en-US" dirty="0" smtClean="0"/>
              <a:t>How might it enhance performance? </a:t>
            </a:r>
          </a:p>
          <a:p>
            <a:r>
              <a:rPr lang="en-US" dirty="0" smtClean="0"/>
              <a:t>What sports might benefit from cannabis use?</a:t>
            </a:r>
          </a:p>
          <a:p>
            <a:r>
              <a:rPr lang="en-US" dirty="0" smtClean="0"/>
              <a:t>Intent is important</a:t>
            </a:r>
          </a:p>
        </p:txBody>
      </p:sp>
    </p:spTree>
    <p:extLst>
      <p:ext uri="{BB962C8B-B14F-4D97-AF65-F5344CB8AC3E}">
        <p14:creationId xmlns:p14="http://schemas.microsoft.com/office/powerpoint/2010/main" val="191031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Prohibition in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7696200" cy="3581399"/>
          </a:xfrm>
        </p:spPr>
        <p:txBody>
          <a:bodyPr>
            <a:normAutofit/>
          </a:bodyPr>
          <a:lstStyle/>
          <a:p>
            <a:r>
              <a:rPr lang="en-US" dirty="0" smtClean="0"/>
              <a:t>All forms are prohibited</a:t>
            </a:r>
          </a:p>
          <a:p>
            <a:r>
              <a:rPr lang="en-US" dirty="0" smtClean="0"/>
              <a:t>Banned ‘In Competition’ only</a:t>
            </a:r>
          </a:p>
          <a:p>
            <a:pPr lvl="1"/>
            <a:r>
              <a:rPr lang="en-US" dirty="0" smtClean="0"/>
              <a:t>Any traces in the system over the threshold limit during that time is prohibited</a:t>
            </a:r>
          </a:p>
          <a:p>
            <a:r>
              <a:rPr lang="en-US" dirty="0" smtClean="0"/>
              <a:t>Threshold substance</a:t>
            </a:r>
          </a:p>
          <a:p>
            <a:pPr lvl="1"/>
            <a:r>
              <a:rPr lang="en-US" dirty="0" smtClean="0"/>
              <a:t>Limit was increased in 2013</a:t>
            </a:r>
          </a:p>
        </p:txBody>
      </p:sp>
    </p:spTree>
    <p:extLst>
      <p:ext uri="{BB962C8B-B14F-4D97-AF65-F5344CB8AC3E}">
        <p14:creationId xmlns:p14="http://schemas.microsoft.com/office/powerpoint/2010/main" val="66148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THC and CBD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err="1" smtClean="0"/>
              <a:t>Tetrahydrocannabidiol</a:t>
            </a:r>
            <a:r>
              <a:rPr lang="en-CA" dirty="0" smtClean="0"/>
              <a:t> (THC)</a:t>
            </a:r>
          </a:p>
          <a:p>
            <a:pPr lvl="1"/>
            <a:r>
              <a:rPr lang="en-CA" dirty="0" smtClean="0"/>
              <a:t>Psychoactive cannabinoid</a:t>
            </a:r>
          </a:p>
          <a:p>
            <a:pPr lvl="1"/>
            <a:r>
              <a:rPr lang="en-CA" dirty="0" smtClean="0"/>
              <a:t>Prohibited</a:t>
            </a:r>
          </a:p>
          <a:p>
            <a:r>
              <a:rPr lang="en-CA" dirty="0" err="1" smtClean="0"/>
              <a:t>Cannabidiol</a:t>
            </a:r>
            <a:r>
              <a:rPr lang="en-CA" dirty="0" smtClean="0"/>
              <a:t> (CBD)</a:t>
            </a:r>
          </a:p>
          <a:p>
            <a:pPr lvl="1"/>
            <a:r>
              <a:rPr lang="en-CA" dirty="0" smtClean="0"/>
              <a:t>Non-psychoactive cannabinoid</a:t>
            </a:r>
          </a:p>
          <a:p>
            <a:pPr lvl="1"/>
            <a:r>
              <a:rPr lang="en-CA" dirty="0" smtClean="0"/>
              <a:t>Not prohibited</a:t>
            </a:r>
          </a:p>
          <a:p>
            <a:pPr lvl="1"/>
            <a:r>
              <a:rPr lang="en-CA" dirty="0" smtClean="0"/>
              <a:t>Still, exercise caution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852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Common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What are the clearance times?</a:t>
            </a:r>
          </a:p>
          <a:p>
            <a:pPr lvl="1"/>
            <a:r>
              <a:rPr lang="en-US" dirty="0" smtClean="0"/>
              <a:t>Inconsistent retention and clearance times</a:t>
            </a:r>
          </a:p>
          <a:p>
            <a:pPr lvl="1"/>
            <a:r>
              <a:rPr lang="en-US" dirty="0" smtClean="0"/>
              <a:t>Depends on the individual</a:t>
            </a:r>
          </a:p>
          <a:p>
            <a:r>
              <a:rPr lang="en-US" b="1" dirty="0" smtClean="0"/>
              <a:t>Can I use it for medical purposes?</a:t>
            </a:r>
          </a:p>
          <a:p>
            <a:pPr lvl="1"/>
            <a:r>
              <a:rPr lang="en-US" dirty="0" smtClean="0"/>
              <a:t>Self-medication ≠ medically-justified usage</a:t>
            </a:r>
          </a:p>
          <a:p>
            <a:pPr lvl="1"/>
            <a:r>
              <a:rPr lang="en-US" dirty="0" smtClean="0"/>
              <a:t>Medical use: CCES has a medical exemption process.</a:t>
            </a:r>
          </a:p>
        </p:txBody>
      </p:sp>
    </p:spTree>
    <p:extLst>
      <p:ext uri="{BB962C8B-B14F-4D97-AF65-F5344CB8AC3E}">
        <p14:creationId xmlns:p14="http://schemas.microsoft.com/office/powerpoint/2010/main" val="221984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Common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How do I avoid ever having a positive test?</a:t>
            </a:r>
          </a:p>
          <a:p>
            <a:pPr lvl="1"/>
            <a:r>
              <a:rPr lang="en-CA" dirty="0" smtClean="0"/>
              <a:t>Don’t use it.</a:t>
            </a:r>
          </a:p>
          <a:p>
            <a:r>
              <a:rPr lang="en-CA" b="1" dirty="0" smtClean="0"/>
              <a:t>Is that the only way?</a:t>
            </a:r>
          </a:p>
          <a:p>
            <a:pPr lvl="1"/>
            <a:r>
              <a:rPr lang="en-CA" dirty="0" smtClean="0"/>
              <a:t>Yes.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65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Risk Minimization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CA" dirty="0" smtClean="0"/>
              <a:t>Consider alternatives </a:t>
            </a:r>
            <a:r>
              <a:rPr lang="en-CA" dirty="0"/>
              <a:t>to </a:t>
            </a:r>
            <a:r>
              <a:rPr lang="en-CA" dirty="0" smtClean="0"/>
              <a:t>medical marijuana</a:t>
            </a:r>
            <a:endParaRPr lang="en-CA" dirty="0"/>
          </a:p>
          <a:p>
            <a:pPr lvl="0"/>
            <a:r>
              <a:rPr lang="en-CA" dirty="0"/>
              <a:t>If medical </a:t>
            </a:r>
            <a:r>
              <a:rPr lang="en-CA" dirty="0" smtClean="0"/>
              <a:t>marijuana is </a:t>
            </a:r>
            <a:r>
              <a:rPr lang="en-CA" dirty="0"/>
              <a:t>a necessary therapy, </a:t>
            </a:r>
            <a:r>
              <a:rPr lang="en-CA" dirty="0" smtClean="0"/>
              <a:t>apply </a:t>
            </a:r>
            <a:r>
              <a:rPr lang="en-CA" dirty="0"/>
              <a:t>for a medical </a:t>
            </a:r>
            <a:r>
              <a:rPr lang="en-CA" dirty="0" smtClean="0"/>
              <a:t>exemption</a:t>
            </a:r>
            <a:endParaRPr lang="en-CA" dirty="0"/>
          </a:p>
          <a:p>
            <a:pPr lvl="0"/>
            <a:r>
              <a:rPr lang="en-CA" dirty="0" smtClean="0"/>
              <a:t>Ensure </a:t>
            </a:r>
            <a:r>
              <a:rPr lang="en-CA" dirty="0"/>
              <a:t>that non-medical consumption is not habitual or </a:t>
            </a:r>
            <a:r>
              <a:rPr lang="en-CA" dirty="0" smtClean="0"/>
              <a:t>abusive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CA" dirty="0" smtClean="0"/>
              <a:t>Ensure </a:t>
            </a:r>
            <a:r>
              <a:rPr lang="en-CA" dirty="0"/>
              <a:t>that consumption is outside of a competition </a:t>
            </a:r>
            <a:r>
              <a:rPr lang="en-CA" dirty="0" smtClean="0"/>
              <a:t>period</a:t>
            </a:r>
          </a:p>
          <a:p>
            <a:pPr lvl="0"/>
            <a:r>
              <a:rPr lang="en-CA" dirty="0" smtClean="0"/>
              <a:t>Ensure </a:t>
            </a:r>
            <a:r>
              <a:rPr lang="en-CA" dirty="0"/>
              <a:t>that consumption is a minimum of 30 days before the start of a competition period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518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2086</Words>
  <Application>Microsoft Office PowerPoint</Application>
  <PresentationFormat>On-screen Show (16:9)</PresentationFormat>
  <Paragraphs>174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Cannabis in Sport</vt:lpstr>
      <vt:lpstr>Overview</vt:lpstr>
      <vt:lpstr>History</vt:lpstr>
      <vt:lpstr>“But it’s not performance-enhancing…”</vt:lpstr>
      <vt:lpstr>Prohibition in Sport</vt:lpstr>
      <vt:lpstr>THC and CBD</vt:lpstr>
      <vt:lpstr>Common Questions</vt:lpstr>
      <vt:lpstr>Common Questions</vt:lpstr>
      <vt:lpstr>Risk Minimization</vt:lpstr>
      <vt:lpstr>Cannabis - Violations &amp; Sanctions</vt:lpstr>
      <vt:lpstr>Pending Legalization</vt:lpstr>
      <vt:lpstr>Bottom Line…</vt:lpstr>
      <vt:lpstr>More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Cannabis in Sport</dc:title>
  <dc:creator>Trevor LaForce</dc:creator>
  <cp:lastModifiedBy>Tom Hader</cp:lastModifiedBy>
  <cp:revision>32</cp:revision>
  <dcterms:created xsi:type="dcterms:W3CDTF">2006-08-16T00:00:00Z</dcterms:created>
  <dcterms:modified xsi:type="dcterms:W3CDTF">2018-05-11T17:29:59Z</dcterms:modified>
</cp:coreProperties>
</file>